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 id="263" r:id="rId7"/>
    <p:sldId id="264" r:id="rId8"/>
    <p:sldId id="265" r:id="rId9"/>
    <p:sldId id="259" r:id="rId10"/>
    <p:sldId id="266" r:id="rId11"/>
    <p:sldId id="267" r:id="rId12"/>
    <p:sldId id="25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D1C616-D9AB-4048-B91F-F6863E25D5D7}" type="datetimeFigureOut">
              <a:rPr lang="en-US" smtClean="0"/>
              <a:pPr/>
              <a:t>5/8/2015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52000-4A89-4661-BCC7-B204B9B1D596}" type="slidenum">
              <a:rPr lang="en-US" smtClean="0"/>
              <a:pPr/>
              <a:t>‹#›</a:t>
            </a:fld>
            <a:endParaRPr lang="en-US"/>
          </a:p>
        </p:txBody>
      </p:sp>
    </p:spTree>
    <p:extLst>
      <p:ext uri="{BB962C8B-B14F-4D97-AF65-F5344CB8AC3E}">
        <p14:creationId xmlns:p14="http://schemas.microsoft.com/office/powerpoint/2010/main" xmlns="" val="249030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D1C616-D9AB-4048-B91F-F6863E25D5D7}" type="datetimeFigureOut">
              <a:rPr lang="en-US" smtClean="0"/>
              <a:pPr/>
              <a:t>5/8/2015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52000-4A89-4661-BCC7-B204B9B1D596}" type="slidenum">
              <a:rPr lang="en-US" smtClean="0"/>
              <a:pPr/>
              <a:t>‹#›</a:t>
            </a:fld>
            <a:endParaRPr lang="en-US"/>
          </a:p>
        </p:txBody>
      </p:sp>
    </p:spTree>
    <p:extLst>
      <p:ext uri="{BB962C8B-B14F-4D97-AF65-F5344CB8AC3E}">
        <p14:creationId xmlns:p14="http://schemas.microsoft.com/office/powerpoint/2010/main" xmlns="" val="1921974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D1C616-D9AB-4048-B91F-F6863E25D5D7}" type="datetimeFigureOut">
              <a:rPr lang="en-US" smtClean="0"/>
              <a:pPr/>
              <a:t>5/8/2015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52000-4A89-4661-BCC7-B204B9B1D596}" type="slidenum">
              <a:rPr lang="en-US" smtClean="0"/>
              <a:pPr/>
              <a:t>‹#›</a:t>
            </a:fld>
            <a:endParaRPr lang="en-US"/>
          </a:p>
        </p:txBody>
      </p:sp>
    </p:spTree>
    <p:extLst>
      <p:ext uri="{BB962C8B-B14F-4D97-AF65-F5344CB8AC3E}">
        <p14:creationId xmlns:p14="http://schemas.microsoft.com/office/powerpoint/2010/main" xmlns="" val="1481981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D1C616-D9AB-4048-B91F-F6863E25D5D7}" type="datetimeFigureOut">
              <a:rPr lang="en-US" smtClean="0"/>
              <a:pPr/>
              <a:t>5/8/2015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52000-4A89-4661-BCC7-B204B9B1D596}" type="slidenum">
              <a:rPr lang="en-US" smtClean="0"/>
              <a:pPr/>
              <a:t>‹#›</a:t>
            </a:fld>
            <a:endParaRPr lang="en-US"/>
          </a:p>
        </p:txBody>
      </p:sp>
    </p:spTree>
    <p:extLst>
      <p:ext uri="{BB962C8B-B14F-4D97-AF65-F5344CB8AC3E}">
        <p14:creationId xmlns:p14="http://schemas.microsoft.com/office/powerpoint/2010/main" xmlns="" val="20598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D1C616-D9AB-4048-B91F-F6863E25D5D7}" type="datetimeFigureOut">
              <a:rPr lang="en-US" smtClean="0"/>
              <a:pPr/>
              <a:t>5/8/2015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52000-4A89-4661-BCC7-B204B9B1D596}" type="slidenum">
              <a:rPr lang="en-US" smtClean="0"/>
              <a:pPr/>
              <a:t>‹#›</a:t>
            </a:fld>
            <a:endParaRPr lang="en-US"/>
          </a:p>
        </p:txBody>
      </p:sp>
    </p:spTree>
    <p:extLst>
      <p:ext uri="{BB962C8B-B14F-4D97-AF65-F5344CB8AC3E}">
        <p14:creationId xmlns:p14="http://schemas.microsoft.com/office/powerpoint/2010/main" xmlns="" val="243192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D1C616-D9AB-4048-B91F-F6863E25D5D7}" type="datetimeFigureOut">
              <a:rPr lang="en-US" smtClean="0"/>
              <a:pPr/>
              <a:t>5/8/2015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652000-4A89-4661-BCC7-B204B9B1D596}" type="slidenum">
              <a:rPr lang="en-US" smtClean="0"/>
              <a:pPr/>
              <a:t>‹#›</a:t>
            </a:fld>
            <a:endParaRPr lang="en-US"/>
          </a:p>
        </p:txBody>
      </p:sp>
    </p:spTree>
    <p:extLst>
      <p:ext uri="{BB962C8B-B14F-4D97-AF65-F5344CB8AC3E}">
        <p14:creationId xmlns:p14="http://schemas.microsoft.com/office/powerpoint/2010/main" xmlns="" val="1126729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D1C616-D9AB-4048-B91F-F6863E25D5D7}" type="datetimeFigureOut">
              <a:rPr lang="en-US" smtClean="0"/>
              <a:pPr/>
              <a:t>5/8/2015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652000-4A89-4661-BCC7-B204B9B1D596}" type="slidenum">
              <a:rPr lang="en-US" smtClean="0"/>
              <a:pPr/>
              <a:t>‹#›</a:t>
            </a:fld>
            <a:endParaRPr lang="en-US"/>
          </a:p>
        </p:txBody>
      </p:sp>
    </p:spTree>
    <p:extLst>
      <p:ext uri="{BB962C8B-B14F-4D97-AF65-F5344CB8AC3E}">
        <p14:creationId xmlns:p14="http://schemas.microsoft.com/office/powerpoint/2010/main" xmlns="" val="996191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D1C616-D9AB-4048-B91F-F6863E25D5D7}" type="datetimeFigureOut">
              <a:rPr lang="en-US" smtClean="0"/>
              <a:pPr/>
              <a:t>5/8/2015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652000-4A89-4661-BCC7-B204B9B1D596}" type="slidenum">
              <a:rPr lang="en-US" smtClean="0"/>
              <a:pPr/>
              <a:t>‹#›</a:t>
            </a:fld>
            <a:endParaRPr lang="en-US"/>
          </a:p>
        </p:txBody>
      </p:sp>
    </p:spTree>
    <p:extLst>
      <p:ext uri="{BB962C8B-B14F-4D97-AF65-F5344CB8AC3E}">
        <p14:creationId xmlns:p14="http://schemas.microsoft.com/office/powerpoint/2010/main" xmlns="" val="1817428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D1C616-D9AB-4048-B91F-F6863E25D5D7}" type="datetimeFigureOut">
              <a:rPr lang="en-US" smtClean="0"/>
              <a:pPr/>
              <a:t>5/8/2015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652000-4A89-4661-BCC7-B204B9B1D596}" type="slidenum">
              <a:rPr lang="en-US" smtClean="0"/>
              <a:pPr/>
              <a:t>‹#›</a:t>
            </a:fld>
            <a:endParaRPr lang="en-US"/>
          </a:p>
        </p:txBody>
      </p:sp>
    </p:spTree>
    <p:extLst>
      <p:ext uri="{BB962C8B-B14F-4D97-AF65-F5344CB8AC3E}">
        <p14:creationId xmlns:p14="http://schemas.microsoft.com/office/powerpoint/2010/main" xmlns="" val="1558220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D1C616-D9AB-4048-B91F-F6863E25D5D7}" type="datetimeFigureOut">
              <a:rPr lang="en-US" smtClean="0"/>
              <a:pPr/>
              <a:t>5/8/2015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652000-4A89-4661-BCC7-B204B9B1D596}" type="slidenum">
              <a:rPr lang="en-US" smtClean="0"/>
              <a:pPr/>
              <a:t>‹#›</a:t>
            </a:fld>
            <a:endParaRPr lang="en-US"/>
          </a:p>
        </p:txBody>
      </p:sp>
    </p:spTree>
    <p:extLst>
      <p:ext uri="{BB962C8B-B14F-4D97-AF65-F5344CB8AC3E}">
        <p14:creationId xmlns:p14="http://schemas.microsoft.com/office/powerpoint/2010/main" xmlns="" val="2663485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D1C616-D9AB-4048-B91F-F6863E25D5D7}" type="datetimeFigureOut">
              <a:rPr lang="en-US" smtClean="0"/>
              <a:pPr/>
              <a:t>5/8/2015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652000-4A89-4661-BCC7-B204B9B1D596}" type="slidenum">
              <a:rPr lang="en-US" smtClean="0"/>
              <a:pPr/>
              <a:t>‹#›</a:t>
            </a:fld>
            <a:endParaRPr lang="en-US"/>
          </a:p>
        </p:txBody>
      </p:sp>
    </p:spTree>
    <p:extLst>
      <p:ext uri="{BB962C8B-B14F-4D97-AF65-F5344CB8AC3E}">
        <p14:creationId xmlns:p14="http://schemas.microsoft.com/office/powerpoint/2010/main" xmlns="" val="4172554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D1C616-D9AB-4048-B91F-F6863E25D5D7}" type="datetimeFigureOut">
              <a:rPr lang="en-US" smtClean="0"/>
              <a:pPr/>
              <a:t>5/8/2015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652000-4A89-4661-BCC7-B204B9B1D596}" type="slidenum">
              <a:rPr lang="en-US" smtClean="0"/>
              <a:pPr/>
              <a:t>‹#›</a:t>
            </a:fld>
            <a:endParaRPr lang="en-US"/>
          </a:p>
        </p:txBody>
      </p:sp>
    </p:spTree>
    <p:extLst>
      <p:ext uri="{BB962C8B-B14F-4D97-AF65-F5344CB8AC3E}">
        <p14:creationId xmlns:p14="http://schemas.microsoft.com/office/powerpoint/2010/main" xmlns="" val="2236150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Work &amp; Mental Health</a:t>
            </a:r>
            <a:endParaRPr lang="en-US" dirty="0"/>
          </a:p>
        </p:txBody>
      </p:sp>
      <p:sp>
        <p:nvSpPr>
          <p:cNvPr id="3" name="Subtitle 2"/>
          <p:cNvSpPr>
            <a:spLocks noGrp="1"/>
          </p:cNvSpPr>
          <p:nvPr>
            <p:ph type="subTitle" idx="1"/>
          </p:nvPr>
        </p:nvSpPr>
        <p:spPr/>
        <p:txBody>
          <a:bodyPr/>
          <a:lstStyle/>
          <a:p>
            <a:r>
              <a:rPr lang="en-US" dirty="0" smtClean="0"/>
              <a:t>Dr. Muhammad </a:t>
            </a:r>
            <a:r>
              <a:rPr lang="en-US" dirty="0" err="1" smtClean="0"/>
              <a:t>Ibrar</a:t>
            </a:r>
            <a:endParaRPr lang="en-US" dirty="0"/>
          </a:p>
        </p:txBody>
      </p:sp>
    </p:spTree>
    <p:extLst>
      <p:ext uri="{BB962C8B-B14F-4D97-AF65-F5344CB8AC3E}">
        <p14:creationId xmlns:p14="http://schemas.microsoft.com/office/powerpoint/2010/main" xmlns="" val="35165815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a:t>In most countries, particularly low- and middle-income countries, mental health services are severely short of resources - both human and financial. Of the health care resources available, most are currently spent on the specialized treatment and care of the people with mental illness, and to a lesser extent on an integrated mental health system. Instead of providing care in large psychiatric hospitals, countries should integrate mental health into primary health care, provide mental health care in general hospitals and develop community-based mental health services. </a:t>
            </a:r>
          </a:p>
        </p:txBody>
      </p:sp>
    </p:spTree>
    <p:extLst>
      <p:ext uri="{BB962C8B-B14F-4D97-AF65-F5344CB8AC3E}">
        <p14:creationId xmlns:p14="http://schemas.microsoft.com/office/powerpoint/2010/main" xmlns="" val="2985571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a:t>Mental Health refers to a broad </a:t>
            </a:r>
            <a:r>
              <a:rPr lang="en-US" dirty="0" smtClean="0"/>
              <a:t>collection </a:t>
            </a:r>
            <a:r>
              <a:rPr lang="en-US" dirty="0"/>
              <a:t>of activities directly or indirectly related to the mental well-being component included in the WHO's definition of health: "A state of complete physical, mental and social well-being, and not merely the absence of disease". It is related to the promotion of well-being, the prevention of mental disorders, and the treatment and rehabilitation of people affected by mental disorders.</a:t>
            </a:r>
          </a:p>
        </p:txBody>
      </p:sp>
    </p:spTree>
    <p:extLst>
      <p:ext uri="{BB962C8B-B14F-4D97-AF65-F5344CB8AC3E}">
        <p14:creationId xmlns:p14="http://schemas.microsoft.com/office/powerpoint/2010/main" xmlns="" val="14591933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smtClean="0"/>
              <a:t>World Mental Health Day</a:t>
            </a:r>
            <a:br>
              <a:rPr lang="en-US" sz="2700" b="1" dirty="0" smtClean="0"/>
            </a:br>
            <a:r>
              <a:rPr lang="en-US" sz="2700" b="1" dirty="0" smtClean="0"/>
              <a:t>10 </a:t>
            </a:r>
            <a:r>
              <a:rPr lang="en-US" sz="2700" b="1" smtClean="0"/>
              <a:t>October </a:t>
            </a:r>
            <a:r>
              <a:rPr lang="en-US" sz="2700" smtClean="0"/>
              <a:t>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World Mental Health Day raises public awareness about mental health issues. The day promotes open discussion of mental disorders, and investments in prevention, promotion and treatment services. The treatment gap for mental, neurological and substance use disorders is difficult especially in poor resource countries. </a:t>
            </a:r>
          </a:p>
          <a:p>
            <a:pPr marL="0" indent="0">
              <a:buNone/>
            </a:pPr>
            <a:endParaRPr lang="en-US" dirty="0"/>
          </a:p>
        </p:txBody>
      </p:sp>
    </p:spTree>
    <p:extLst>
      <p:ext uri="{BB962C8B-B14F-4D97-AF65-F5344CB8AC3E}">
        <p14:creationId xmlns:p14="http://schemas.microsoft.com/office/powerpoint/2010/main" xmlns="" val="3901718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What </a:t>
            </a:r>
            <a:r>
              <a:rPr lang="en-US" b="1" dirty="0"/>
              <a:t>does a Mental Health Social Worker do?</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a:t>Mental health social workers work with individuals with mental disorders to resolve associated psychosocial problems and with families in which mental health problems exist in connection with social problems, such as family distress, unemployment, disability, poverty and trauma.  They work with issues such as depression, anxiety, mood and personality disorders, suicidal thoughts, relationship problems, adjustment issues, trauma and family conflicts.</a:t>
            </a:r>
          </a:p>
          <a:p>
            <a:pPr marL="0" indent="0">
              <a:buNone/>
            </a:pPr>
            <a:endParaRPr lang="en-US" dirty="0"/>
          </a:p>
        </p:txBody>
      </p:sp>
    </p:spTree>
    <p:extLst>
      <p:ext uri="{BB962C8B-B14F-4D97-AF65-F5344CB8AC3E}">
        <p14:creationId xmlns:p14="http://schemas.microsoft.com/office/powerpoint/2010/main" xmlns="" val="2806099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Services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Mental health social workers provide a range of evidence-based interventions, which focus on achieving solutions, including:</a:t>
            </a:r>
          </a:p>
          <a:p>
            <a:pPr lvl="0"/>
            <a:r>
              <a:rPr lang="en-US"/>
              <a:t>Cognitive B</a:t>
            </a:r>
            <a:r>
              <a:rPr lang="en-US" smtClean="0"/>
              <a:t>ehavioral </a:t>
            </a:r>
            <a:r>
              <a:rPr lang="en-US" dirty="0"/>
              <a:t>T</a:t>
            </a:r>
            <a:r>
              <a:rPr lang="en-US" smtClean="0"/>
              <a:t>herapy</a:t>
            </a:r>
            <a:endParaRPr lang="en-US" dirty="0"/>
          </a:p>
          <a:p>
            <a:pPr lvl="0"/>
            <a:r>
              <a:rPr lang="en-US" dirty="0"/>
              <a:t>Relation strategies</a:t>
            </a:r>
          </a:p>
          <a:p>
            <a:pPr lvl="0"/>
            <a:r>
              <a:rPr lang="en-US" dirty="0"/>
              <a:t>Skills training</a:t>
            </a:r>
          </a:p>
          <a:p>
            <a:pPr lvl="0"/>
            <a:r>
              <a:rPr lang="en-US" dirty="0"/>
              <a:t>Interpersonal therapy</a:t>
            </a:r>
          </a:p>
          <a:p>
            <a:pPr lvl="0"/>
            <a:r>
              <a:rPr lang="en-US" dirty="0" smtClean="0"/>
              <a:t>Psycho-education</a:t>
            </a:r>
            <a:endParaRPr lang="en-US" dirty="0"/>
          </a:p>
          <a:p>
            <a:pPr lvl="0"/>
            <a:r>
              <a:rPr lang="en-US" dirty="0"/>
              <a:t>Family therapy</a:t>
            </a:r>
          </a:p>
          <a:p>
            <a:pPr lvl="0"/>
            <a:r>
              <a:rPr lang="en-US" dirty="0"/>
              <a:t>Narrative therapy</a:t>
            </a:r>
          </a:p>
          <a:p>
            <a:pPr marL="0" indent="0">
              <a:buNone/>
            </a:pPr>
            <a:endParaRPr lang="en-US" dirty="0"/>
          </a:p>
        </p:txBody>
      </p:sp>
    </p:spTree>
    <p:extLst>
      <p:ext uri="{BB962C8B-B14F-4D97-AF65-F5344CB8AC3E}">
        <p14:creationId xmlns:p14="http://schemas.microsoft.com/office/powerpoint/2010/main" xmlns="" val="3245189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a:t>In the mid-19th century, William </a:t>
            </a:r>
            <a:r>
              <a:rPr lang="en-US" dirty="0" err="1" smtClean="0"/>
              <a:t>Sweetzer</a:t>
            </a:r>
            <a:r>
              <a:rPr lang="en-US" dirty="0"/>
              <a:t> </a:t>
            </a:r>
            <a:r>
              <a:rPr lang="en-US" dirty="0" smtClean="0"/>
              <a:t>was </a:t>
            </a:r>
            <a:r>
              <a:rPr lang="en-US" dirty="0"/>
              <a:t>the first to clearly define the term "mental hygiene", which can be seen as the </a:t>
            </a:r>
            <a:r>
              <a:rPr lang="en-US" dirty="0" smtClean="0"/>
              <a:t>forebear </a:t>
            </a:r>
            <a:r>
              <a:rPr lang="en-US" dirty="0"/>
              <a:t>to </a:t>
            </a:r>
            <a:r>
              <a:rPr lang="en-US" dirty="0" smtClean="0"/>
              <a:t>modern </a:t>
            </a:r>
            <a:r>
              <a:rPr lang="en-US" dirty="0"/>
              <a:t>approaches to work on promoting positive mental </a:t>
            </a:r>
            <a:r>
              <a:rPr lang="en-US" dirty="0" smtClean="0"/>
              <a:t>health.</a:t>
            </a:r>
            <a:endParaRPr lang="en-US" baseline="30000" dirty="0"/>
          </a:p>
          <a:p>
            <a:pPr marL="0" indent="0" algn="just">
              <a:buNone/>
            </a:pPr>
            <a:r>
              <a:rPr lang="en-US" dirty="0" smtClean="0"/>
              <a:t>Isaac </a:t>
            </a:r>
            <a:r>
              <a:rPr lang="en-US" dirty="0"/>
              <a:t>Ray, one of thirteen founders of the American Psychiatric Association, further defined mental hygiene as an art to preserve the mind against incidents and influences which would </a:t>
            </a:r>
            <a:r>
              <a:rPr lang="en-US" dirty="0" smtClean="0"/>
              <a:t>prevent </a:t>
            </a:r>
            <a:r>
              <a:rPr lang="en-US" dirty="0"/>
              <a:t>or destroy its energy, quality or development</a:t>
            </a:r>
          </a:p>
        </p:txBody>
      </p:sp>
    </p:spTree>
    <p:extLst>
      <p:ext uri="{BB962C8B-B14F-4D97-AF65-F5344CB8AC3E}">
        <p14:creationId xmlns:p14="http://schemas.microsoft.com/office/powerpoint/2010/main" xmlns="" val="38077985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a:t>An important figure to "mental hygiene", would be Dorothea </a:t>
            </a:r>
            <a:r>
              <a:rPr lang="en-US" dirty="0" smtClean="0"/>
              <a:t>Dix</a:t>
            </a:r>
            <a:r>
              <a:rPr lang="en-US" dirty="0"/>
              <a:t> </a:t>
            </a:r>
            <a:r>
              <a:rPr lang="en-US" dirty="0" smtClean="0"/>
              <a:t>(1802–1887</a:t>
            </a:r>
            <a:r>
              <a:rPr lang="en-US" dirty="0"/>
              <a:t>), a school teacher, who had campaigned her whole life in order to help those suffering of a mental illness, and to bring to light the </a:t>
            </a:r>
            <a:r>
              <a:rPr lang="en-US" dirty="0" smtClean="0"/>
              <a:t>terrible </a:t>
            </a:r>
            <a:r>
              <a:rPr lang="en-US" dirty="0"/>
              <a:t>conditions which they were put it </a:t>
            </a:r>
            <a:r>
              <a:rPr lang="en-US" dirty="0" smtClean="0"/>
              <a:t>in. This </a:t>
            </a:r>
            <a:r>
              <a:rPr lang="en-US" dirty="0"/>
              <a:t>was known as the </a:t>
            </a:r>
            <a:r>
              <a:rPr lang="en-US" dirty="0" smtClean="0"/>
              <a:t>"Mental Hygiene Movement". Dix's efforts </a:t>
            </a:r>
            <a:r>
              <a:rPr lang="en-US" dirty="0"/>
              <a:t>were so great that there was a rise in the number of patients in mental health facilities, which sadly resulted in these patients receiving less attention and care, as these institutions were largely understaffed</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xmlns="" val="3496739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dirty="0"/>
              <a:t>At the beginning of the 20th century, Clifford Beers founded the National Committee for Mental Hygiene and opened the first outpatient mental health clinic in the United States of </a:t>
            </a:r>
            <a:r>
              <a:rPr lang="en-US" dirty="0" smtClean="0"/>
              <a:t>America.</a:t>
            </a:r>
            <a:endParaRPr lang="en-US" dirty="0"/>
          </a:p>
        </p:txBody>
      </p:sp>
    </p:spTree>
    <p:extLst>
      <p:ext uri="{BB962C8B-B14F-4D97-AF65-F5344CB8AC3E}">
        <p14:creationId xmlns:p14="http://schemas.microsoft.com/office/powerpoint/2010/main" xmlns="" val="3074000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a:t>Evidence from the World Health </a:t>
            </a:r>
            <a:r>
              <a:rPr lang="en-US" dirty="0" smtClean="0"/>
              <a:t>Organization</a:t>
            </a:r>
            <a:r>
              <a:rPr lang="en-US" dirty="0"/>
              <a:t> </a:t>
            </a:r>
            <a:r>
              <a:rPr lang="en-US" dirty="0" smtClean="0"/>
              <a:t>suggests </a:t>
            </a:r>
            <a:r>
              <a:rPr lang="en-US" dirty="0"/>
              <a:t>that nearly half the world's population are affected by mental illness with an impact on their self-esteem, relationships and ability to function in everyday life</a:t>
            </a:r>
            <a:r>
              <a:rPr lang="en-US" dirty="0" smtClean="0"/>
              <a:t>. </a:t>
            </a:r>
            <a:r>
              <a:rPr lang="en-US" dirty="0"/>
              <a:t>An individual's emotional health can also impact physical health and poor mental health can lead to problems such as substance abuse</a:t>
            </a:r>
            <a:r>
              <a:rPr lang="en-US" dirty="0" smtClean="0"/>
              <a:t>.</a:t>
            </a:r>
            <a:r>
              <a:rPr lang="en-US" dirty="0"/>
              <a:t> Good mental health can enhance one’s life, while poor mental health can prevent someone from living a normal life. </a:t>
            </a:r>
          </a:p>
        </p:txBody>
      </p:sp>
    </p:spTree>
    <p:extLst>
      <p:ext uri="{BB962C8B-B14F-4D97-AF65-F5344CB8AC3E}">
        <p14:creationId xmlns:p14="http://schemas.microsoft.com/office/powerpoint/2010/main" xmlns="" val="1196993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buNone/>
            </a:pPr>
            <a:r>
              <a:rPr lang="en-US" dirty="0"/>
              <a:t>It was also </a:t>
            </a:r>
            <a:r>
              <a:rPr lang="en-US" dirty="0" smtClean="0"/>
              <a:t>pointed  in researches </a:t>
            </a:r>
            <a:r>
              <a:rPr lang="en-US" dirty="0"/>
              <a:t>that people who lack emotional expression lead to misfit behaviors. These behaviors are a direct reflection of their mental health. Self-destructive acts may take place to suppress emotions. Some of these acts include </a:t>
            </a:r>
            <a:r>
              <a:rPr lang="en-US" dirty="0" smtClean="0"/>
              <a:t>drug</a:t>
            </a:r>
            <a:r>
              <a:rPr lang="en-US" dirty="0"/>
              <a:t> </a:t>
            </a:r>
            <a:r>
              <a:rPr lang="en-US" dirty="0" smtClean="0"/>
              <a:t>and </a:t>
            </a:r>
            <a:r>
              <a:rPr lang="en-US" dirty="0"/>
              <a:t>alcohol </a:t>
            </a:r>
            <a:r>
              <a:rPr lang="en-US" dirty="0" smtClean="0"/>
              <a:t>abuse, </a:t>
            </a:r>
            <a:r>
              <a:rPr lang="en-US" dirty="0"/>
              <a:t>physical fights </a:t>
            </a:r>
            <a:r>
              <a:rPr lang="en-US"/>
              <a:t>or </a:t>
            </a:r>
            <a:r>
              <a:rPr lang="en-US" smtClean="0"/>
              <a:t>destruction.</a:t>
            </a:r>
            <a:endParaRPr lang="en-US" dirty="0"/>
          </a:p>
        </p:txBody>
      </p:sp>
    </p:spTree>
    <p:extLst>
      <p:ext uri="{BB962C8B-B14F-4D97-AF65-F5344CB8AC3E}">
        <p14:creationId xmlns:p14="http://schemas.microsoft.com/office/powerpoint/2010/main" xmlns="" val="1339263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10000"/>
          </a:bodyPr>
          <a:lstStyle/>
          <a:p>
            <a:pPr marL="0" indent="0" algn="just">
              <a:buNone/>
            </a:pPr>
            <a:r>
              <a:rPr lang="en-US" dirty="0"/>
              <a:t>According to the World Health Organization in 2004, depression is the leading cause of disability in the United States of America for individuals ages 15 to </a:t>
            </a:r>
            <a:r>
              <a:rPr lang="en-US" dirty="0" smtClean="0"/>
              <a:t>44. </a:t>
            </a:r>
            <a:r>
              <a:rPr lang="en-US" dirty="0"/>
              <a:t>Absence from work in the U.S. due to depression is estimated to be in excess of $31 billion dollars per year. Depression frequently co-occurs with a variety of medical illnesses such as heart disease, cancer, and chronic pain and is associated with poorer health status and </a:t>
            </a:r>
            <a:r>
              <a:rPr lang="en-US" dirty="0" smtClean="0"/>
              <a:t>forecast.</a:t>
            </a:r>
            <a:r>
              <a:rPr lang="en-US" dirty="0"/>
              <a:t> Each year, roughly 30,000 Americans take their lives, while hundreds of thousands make suicide attempts (Centers for Disease Control and Prevention</a:t>
            </a:r>
            <a:r>
              <a:rPr lang="en-US" dirty="0" smtClean="0"/>
              <a:t>).</a:t>
            </a:r>
            <a:endParaRPr lang="en-US" dirty="0"/>
          </a:p>
        </p:txBody>
      </p:sp>
    </p:spTree>
    <p:extLst>
      <p:ext uri="{BB962C8B-B14F-4D97-AF65-F5344CB8AC3E}">
        <p14:creationId xmlns:p14="http://schemas.microsoft.com/office/powerpoint/2010/main" xmlns="" val="2075418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a:t>In 2004, suicide was the 11th leading cause of </a:t>
            </a:r>
            <a:r>
              <a:rPr lang="en-US" dirty="0" smtClean="0"/>
              <a:t>death</a:t>
            </a:r>
            <a:r>
              <a:rPr lang="en-US" dirty="0"/>
              <a:t> </a:t>
            </a:r>
            <a:r>
              <a:rPr lang="en-US" dirty="0" smtClean="0"/>
              <a:t>in </a:t>
            </a:r>
            <a:r>
              <a:rPr lang="en-US" dirty="0"/>
              <a:t>the United States of America (Centers for Disease Control and Prevention), third among individuals ages 15–24. Despite the increasingly availability of effectual depression treatment, the level of unmet need for treatment remains high. Reducing depression within the U.S. population has been an essential priority of governmental organizations over the last decade. While approximately 80 percent of all people in the United States with a mental disorder eventually receive some form of </a:t>
            </a:r>
            <a:r>
              <a:rPr lang="en-US" dirty="0" smtClean="0"/>
              <a:t>treatment.</a:t>
            </a:r>
            <a:endParaRPr lang="en-US" dirty="0"/>
          </a:p>
        </p:txBody>
      </p:sp>
    </p:spTree>
    <p:extLst>
      <p:ext uri="{BB962C8B-B14F-4D97-AF65-F5344CB8AC3E}">
        <p14:creationId xmlns:p14="http://schemas.microsoft.com/office/powerpoint/2010/main" xmlns="" val="34676620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mental health</a:t>
            </a:r>
          </a:p>
        </p:txBody>
      </p:sp>
      <p:sp>
        <p:nvSpPr>
          <p:cNvPr id="3" name="Content Placeholder 2"/>
          <p:cNvSpPr>
            <a:spLocks noGrp="1"/>
          </p:cNvSpPr>
          <p:nvPr>
            <p:ph idx="1"/>
          </p:nvPr>
        </p:nvSpPr>
        <p:spPr/>
        <p:txBody>
          <a:bodyPr/>
          <a:lstStyle/>
          <a:p>
            <a:pPr marL="0" indent="0">
              <a:buNone/>
            </a:pPr>
            <a:r>
              <a:rPr lang="en-US" dirty="0"/>
              <a:t>Mental health is not just the absence of mental disorder. It is defined as a state of well-being in which every individual realizes his or her own potential, can cope with the normal stresses of life, can work productively and fruitfully, and is able to make a contribution to her or his community.</a:t>
            </a:r>
          </a:p>
        </p:txBody>
      </p:sp>
    </p:spTree>
    <p:extLst>
      <p:ext uri="{BB962C8B-B14F-4D97-AF65-F5344CB8AC3E}">
        <p14:creationId xmlns:p14="http://schemas.microsoft.com/office/powerpoint/2010/main" xmlns="" val="4157195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695</TotalTime>
  <Words>886</Words>
  <Application>Microsoft Office PowerPoint</Application>
  <PresentationFormat>On-screen Show (4:3)</PresentationFormat>
  <Paragraphs>36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Social Work &amp; Mental Health</vt:lpstr>
      <vt:lpstr>History</vt:lpstr>
      <vt:lpstr>…Contd.</vt:lpstr>
      <vt:lpstr>…Contd.</vt:lpstr>
      <vt:lpstr>Introduction</vt:lpstr>
      <vt:lpstr>…Contd.</vt:lpstr>
      <vt:lpstr>…Contd.</vt:lpstr>
      <vt:lpstr>…Contd.</vt:lpstr>
      <vt:lpstr>What is mental health</vt:lpstr>
      <vt:lpstr>…Contd.</vt:lpstr>
      <vt:lpstr>…Contd.</vt:lpstr>
      <vt:lpstr>World Mental Health Day 10 October   </vt:lpstr>
      <vt:lpstr> What does a Mental Health Social Worker do? </vt:lpstr>
      <vt:lpstr>Services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Work &amp; Mental Health</dc:title>
  <dc:creator>abara</dc:creator>
  <cp:lastModifiedBy>Lect</cp:lastModifiedBy>
  <cp:revision>42</cp:revision>
  <dcterms:created xsi:type="dcterms:W3CDTF">2012-04-24T17:51:17Z</dcterms:created>
  <dcterms:modified xsi:type="dcterms:W3CDTF">2015-05-08T03:16:42Z</dcterms:modified>
</cp:coreProperties>
</file>